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handoutMasterIdLst>
    <p:handoutMasterId r:id="rId21"/>
  </p:handout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80" r:id="rId11"/>
    <p:sldId id="273" r:id="rId12"/>
    <p:sldId id="268" r:id="rId13"/>
    <p:sldId id="274" r:id="rId14"/>
    <p:sldId id="275" r:id="rId15"/>
    <p:sldId id="269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FF"/>
    <a:srgbClr val="2403E7"/>
    <a:srgbClr val="4934E8"/>
    <a:srgbClr val="003374"/>
    <a:srgbClr val="53A3E6"/>
    <a:srgbClr val="ECF3F9"/>
    <a:srgbClr val="FFC900"/>
    <a:srgbClr val="173A8D"/>
    <a:srgbClr val="129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35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333333333333332E-3"/>
          <c:y val="4.0625000000000001E-2"/>
          <c:w val="0.60545308398950126"/>
          <c:h val="0.84093233267716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0833333333333333E-3"/>
                  <c:y val="6.2500000000000003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2605,1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00D-4241-A2FF-F4E64840D89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2605,1 (тыс. руб.)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2969.45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0D-4241-A2FF-F4E64840D8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2605,1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00D-4241-A2FF-F4E64840D89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2605,1 (тыс. руб.)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2969.45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00D-4241-A2FF-F4E64840D89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Дефицит/Профицит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2605,1 (тыс. руб.)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00D-4241-A2FF-F4E64840D8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707520"/>
        <c:axId val="33709056"/>
      </c:barChart>
      <c:catAx>
        <c:axId val="33707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3709056"/>
        <c:crosses val="autoZero"/>
        <c:auto val="1"/>
        <c:lblAlgn val="ctr"/>
        <c:lblOffset val="100"/>
        <c:noMultiLvlLbl val="0"/>
      </c:catAx>
      <c:valAx>
        <c:axId val="33709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337075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2606,6 </a:t>
            </a:r>
            <a:r>
              <a:rPr lang="ru-RU" dirty="0"/>
              <a:t>(тыс. руб.)</a:t>
            </a:r>
          </a:p>
        </c:rich>
      </c:tx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(тыс. руб.)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2606,6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37C-4243-9013-C45E75A099B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2606,6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37C-4243-9013-C45E75A099BB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Расходы</c:v>
                </c:pt>
                <c:pt idx="1">
                  <c:v>Доходы</c:v>
                </c:pt>
                <c:pt idx="2">
                  <c:v>Дефицит/Профицит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4293.08</c:v>
                </c:pt>
                <c:pt idx="1">
                  <c:v>4293.08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7C-4243-9013-C45E75A099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2612,4 </a:t>
            </a:r>
            <a:r>
              <a:rPr lang="ru-RU" dirty="0"/>
              <a:t>(тыс. руб.)</a:t>
            </a:r>
          </a:p>
        </c:rich>
      </c:tx>
      <c:layout/>
      <c:overlay val="0"/>
    </c:title>
    <c:autoTitleDeleted val="0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(тыс. руб.)</c:v>
                </c:pt>
              </c:strCache>
            </c:strRef>
          </c:tx>
          <c:dLbls>
            <c:dLbl>
              <c:idx val="0"/>
              <c:layout>
                <c:manualLayout>
                  <c:x val="-0.14433981299212598"/>
                  <c:y val="-1.34776082677165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2612,4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EA6-44F0-85F1-70EC4603CAE4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2612,4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EA6-44F0-85F1-70EC4603CAE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Расходы</c:v>
                </c:pt>
                <c:pt idx="1">
                  <c:v>Доходы</c:v>
                </c:pt>
                <c:pt idx="2">
                  <c:v>Дефицит/Профицит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4462.32</c:v>
                </c:pt>
                <c:pt idx="1">
                  <c:v>4462.32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A6-44F0-85F1-70EC4603C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426,0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837-4CD9-94B9-CE301FFC03B3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103,6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837-4CD9-94B9-CE301FFC03B3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2075,5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837-4CD9-94B9-CE301FFC03B3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426</c:v>
                </c:pt>
                <c:pt idx="1">
                  <c:v>103.6</c:v>
                </c:pt>
                <c:pt idx="2">
                  <c:v>2075.5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A7-4BB8-8A06-3CF6355470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453,5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AD-49A0-BAF5-1958869C174D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107,7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6AD-49A0-BAF5-1958869C174D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2045,4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6AD-49A0-BAF5-1958869C174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453.5</c:v>
                </c:pt>
                <c:pt idx="1">
                  <c:v>107.7</c:v>
                </c:pt>
                <c:pt idx="2">
                  <c:v>2045.4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C7-4CD3-B76B-76621D50D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479,1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08B-4973-A63D-35D576E197A4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112,1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08B-4973-A63D-35D576E197A4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2021,2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08B-4973-A63D-35D576E197A4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Налоговые поступления</c:v>
                </c:pt>
                <c:pt idx="1">
                  <c:v>Неналоговые поступления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479.1</c:v>
                </c:pt>
                <c:pt idx="1">
                  <c:v>112.1</c:v>
                </c:pt>
                <c:pt idx="2">
                  <c:v>2021.2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99-4FBB-A273-76C7E4955E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2372,7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2BA-4C5B-9DE9-885ECFB60FC0}"/>
                </c:ext>
              </c:extLst>
            </c:dLbl>
            <c:dLbl>
              <c:idx val="1"/>
              <c:layout>
                <c:manualLayout>
                  <c:x val="-6.7572178477690479E-3"/>
                  <c:y val="1.805265748031496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158,0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2BA-4C5B-9DE9-885ECFB60FC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35,3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5A6-4A47-801B-87825118C05C}"/>
                </c:ext>
              </c:extLst>
            </c:dLbl>
            <c:dLbl>
              <c:idx val="3"/>
              <c:layout>
                <c:manualLayout>
                  <c:x val="5.3895833333333296E-2"/>
                  <c:y val="1.151500984251968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39,2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5A6-4A47-801B-87825118C05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ЖКХ</c:v>
                </c:pt>
                <c:pt idx="3">
                  <c:v>Культура, кинематограф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2372.6999999999998</c:v>
                </c:pt>
                <c:pt idx="1">
                  <c:v>158</c:v>
                </c:pt>
                <c:pt idx="2">
                  <c:v>35.299999999999997</c:v>
                </c:pt>
                <c:pt idx="3">
                  <c:v>39.200000000000003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A6-4A47-801B-87825118C0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499015748031497E-2"/>
          <c:y val="0.22860851377952757"/>
          <c:w val="0.52581971784776904"/>
          <c:h val="0.7095487204724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2.8867618110236221E-2"/>
                  <c:y val="3.10767716535433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8D4-47B6-89E2-0980B3C214DD}"/>
                </c:ext>
              </c:extLst>
            </c:dLbl>
            <c:dLbl>
              <c:idx val="3"/>
              <c:layout>
                <c:manualLayout>
                  <c:x val="6.1848671259842516E-2"/>
                  <c:y val="2.14000984251968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8D4-47B6-89E2-0980B3C214DD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ЖКХ</c:v>
                </c:pt>
                <c:pt idx="3">
                  <c:v>Культура, кинематограф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2372.6</c:v>
                </c:pt>
                <c:pt idx="1">
                  <c:v>159.6</c:v>
                </c:pt>
                <c:pt idx="2">
                  <c:v>35.299999999999997</c:v>
                </c:pt>
                <c:pt idx="3">
                  <c:v>39.200000000000003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D4-47B6-89E2-0980B3C214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Lbls>
            <c:dLbl>
              <c:idx val="3"/>
              <c:layout>
                <c:manualLayout>
                  <c:x val="6.6395833333333334E-2"/>
                  <c:y val="-9.849901574803148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61C-4476-859A-1BEC79815A8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ЖКХ</c:v>
                </c:pt>
                <c:pt idx="3">
                  <c:v>Культура, кинематограф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2372.6</c:v>
                </c:pt>
                <c:pt idx="1">
                  <c:v>165.4</c:v>
                </c:pt>
                <c:pt idx="2">
                  <c:v>35.299999999999997</c:v>
                </c:pt>
                <c:pt idx="3">
                  <c:v>39.200000000000003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1C-4476-859A-1BEC79815A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0.74989</cdr:x>
      <cdr:y>0.07877</cdr:y>
    </cdr:from>
    <cdr:to>
      <cdr:x>0.96196</cdr:x>
      <cdr:y>0.16929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71341" y="320128"/>
          <a:ext cx="1292773" cy="367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70C0"/>
              </a:solidFill>
            </a:rPr>
            <a:t>На 2018 год</a:t>
          </a:r>
          <a:endParaRPr lang="ru-RU" sz="1800" b="1" dirty="0">
            <a:solidFill>
              <a:srgbClr val="0070C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0.76552</cdr:x>
      <cdr:y>0.03901</cdr:y>
    </cdr:from>
    <cdr:to>
      <cdr:x>0.92241</cdr:x>
      <cdr:y>0.26401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66592" y="158531"/>
          <a:ext cx="956441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5">
                  <a:lumMod val="75000"/>
                </a:schemeClr>
              </a:solidFill>
            </a:rPr>
            <a:t>На 2019 год</a:t>
          </a:r>
          <a:endParaRPr lang="ru-RU" sz="1800" b="1" dirty="0">
            <a:solidFill>
              <a:schemeClr val="accent5">
                <a:lumMod val="75000"/>
              </a:schemeClr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0.77586</cdr:x>
      <cdr:y>0.09332</cdr:y>
    </cdr:from>
    <cdr:to>
      <cdr:x>0.92586</cdr:x>
      <cdr:y>0.31832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29655" y="3792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6">
                  <a:lumMod val="75000"/>
                </a:schemeClr>
              </a:solidFill>
            </a:rPr>
            <a:t>На 2020 год</a:t>
          </a:r>
          <a:endParaRPr lang="ru-RU" sz="1800" b="1" dirty="0">
            <a:solidFill>
              <a:schemeClr val="accent6">
                <a:lumMod val="75000"/>
              </a:schemeClr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34237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82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042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630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35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294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19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0675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21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422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377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911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07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9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83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888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20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BD9794-A4CC-42D0-9A65-24C6B9EF4076}" type="datetimeFigureOut">
              <a:rPr lang="en-US" smtClean="0"/>
              <a:pPr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Рисунок 20"/>
          <p:cNvPicPr>
            <a:picLocks noChangeAspect="1"/>
          </p:cNvPicPr>
          <p:nvPr userDrawn="1"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61" r="64493"/>
          <a:stretch/>
        </p:blipFill>
        <p:spPr>
          <a:xfrm>
            <a:off x="1" y="0"/>
            <a:ext cx="1577009" cy="6858000"/>
          </a:xfrm>
          <a:prstGeom prst="rect">
            <a:avLst/>
          </a:prstGeom>
        </p:spPr>
      </p:pic>
      <p:sp>
        <p:nvSpPr>
          <p:cNvPr id="22" name="Прямоугольник 21"/>
          <p:cNvSpPr/>
          <p:nvPr userDrawn="1"/>
        </p:nvSpPr>
        <p:spPr>
          <a:xfrm>
            <a:off x="1" y="0"/>
            <a:ext cx="1577009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608980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68014"/>
            <a:ext cx="9144001" cy="712601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304799" y="500323"/>
            <a:ext cx="4273827" cy="1245532"/>
          </a:xfrm>
        </p:spPr>
        <p:txBody>
          <a:bodyPr>
            <a:noAutofit/>
          </a:bodyPr>
          <a:lstStyle/>
          <a:p>
            <a:r>
              <a:rPr lang="ru-RU" b="1" dirty="0" smtClean="0">
                <a:ln w="1016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Бюджет для граждан</a:t>
            </a:r>
            <a:endParaRPr lang="en-US" b="1" dirty="0">
              <a:ln w="10160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042600" y="5051648"/>
            <a:ext cx="5255624" cy="16802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3200" b="1" dirty="0">
                <a:ln w="10160">
                  <a:noFill/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Администрация Богатовского сельского поселения Белогорского района Республики Крым</a:t>
            </a:r>
            <a:endParaRPr lang="en-US" sz="3200" b="1" dirty="0">
              <a:ln w="10160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Основные характеристики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4583207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8776"/>
            <a:ext cx="7772400" cy="628061"/>
          </a:xfrm>
        </p:spPr>
        <p:txBody>
          <a:bodyPr>
            <a:noAutofit/>
          </a:bodyPr>
          <a:lstStyle/>
          <a:p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Доходы бюджета: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85504" y="1562149"/>
            <a:ext cx="8371115" cy="6977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u="sng" dirty="0">
                <a:latin typeface="Times New Roman" pitchFamily="18" charset="0"/>
                <a:ea typeface="+mj-ea"/>
                <a:cs typeface="Times New Roman" pitchFamily="18" charset="0"/>
              </a:rPr>
              <a:t>Налоговые доходы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 – поступлении от уплаты федеральных, региональных и местных налогов и сборов, предусмотренных НК РФ, нормативными правовыми актами Железнодорожненского сельского поселения.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8086" y="2968583"/>
            <a:ext cx="8371115" cy="6977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u="sng" dirty="0">
                <a:latin typeface="Times New Roman" pitchFamily="18" charset="0"/>
                <a:ea typeface="+mj-ea"/>
                <a:cs typeface="Times New Roman" pitchFamily="18" charset="0"/>
              </a:rPr>
              <a:t>Неналоговые доходы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 – платежи, которые включают в себя: доход от использования имущества, штрафы за нарушение законодательства.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9046" y="4518710"/>
            <a:ext cx="8371115" cy="6977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u="sng" dirty="0">
                <a:latin typeface="Times New Roman" pitchFamily="18" charset="0"/>
                <a:ea typeface="+mj-ea"/>
                <a:cs typeface="Times New Roman" pitchFamily="18" charset="0"/>
              </a:rPr>
              <a:t>Безвозмездные поступления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 – поступления в местный бюджет из бюджета Республики Крым – МБТ в виде дотаций, субсидий, субвенций и иных МБТ.</a:t>
            </a: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Объем бюджета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Общий объем доходов местного бюджета на 2018 год прогнозируется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2605,1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944105089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Объем бюджета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Общий объем доходов местного бюджета на 2019 год прогнозируется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2606,6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12692021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Объем бюджета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Общий объем доходов местного бюджета на 2020 год прогнозируется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2612,4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189809142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3600" b="1" u="sng" dirty="0">
                <a:latin typeface="Times New Roman" pitchFamily="18" charset="0"/>
                <a:cs typeface="Times New Roman" pitchFamily="18" charset="0"/>
              </a:rPr>
              <a:t>Межбюджетные трансферты: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5579" y="2293666"/>
            <a:ext cx="8140336" cy="304904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800" dirty="0">
                <a:latin typeface="Times New Roman" pitchFamily="18" charset="0"/>
                <a:ea typeface="+mj-ea"/>
                <a:cs typeface="Times New Roman" pitchFamily="18" charset="0"/>
              </a:rPr>
              <a:t>Межбюджетные трансферты из бюджета Республики Крым местным бюджетам предоставляются в форме: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2800" dirty="0">
                <a:latin typeface="Times New Roman" pitchFamily="18" charset="0"/>
                <a:ea typeface="+mj-ea"/>
                <a:cs typeface="Times New Roman" pitchFamily="18" charset="0"/>
              </a:rPr>
              <a:t>дотаций на выравнивание бюджетной обеспеченности поселений;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2800" dirty="0">
                <a:latin typeface="Times New Roman" pitchFamily="18" charset="0"/>
                <a:ea typeface="+mj-ea"/>
                <a:cs typeface="Times New Roman" pitchFamily="18" charset="0"/>
              </a:rPr>
              <a:t> субвенций местного бюджета;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2800" dirty="0">
                <a:latin typeface="Times New Roman" pitchFamily="18" charset="0"/>
                <a:ea typeface="+mj-ea"/>
                <a:cs typeface="Times New Roman" pitchFamily="18" charset="0"/>
              </a:rPr>
              <a:t> субсидий местного бюджета;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Char char="-"/>
              <a:defRPr/>
            </a:pPr>
            <a:r>
              <a:rPr lang="ru-RU" sz="2800" dirty="0">
                <a:latin typeface="Times New Roman" pitchFamily="18" charset="0"/>
                <a:ea typeface="+mj-ea"/>
                <a:cs typeface="Times New Roman" pitchFamily="18" charset="0"/>
              </a:rPr>
              <a:t> иных МБТ.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  <a:buFontTx/>
              <a:buChar char="-"/>
              <a:defRPr/>
            </a:pPr>
            <a:endParaRPr lang="ru-RU" sz="3600" b="1" u="sng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Функциональное строение расходов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На 2018 год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2605,1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431131363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Функциональное строение расходов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На 2019 год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2606,6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39945320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Функциональное строение расходов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20635" y="1444581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На 20</a:t>
            </a:r>
            <a:r>
              <a:rPr lang="en-US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20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год в сумме </a:t>
            </a:r>
            <a:r>
              <a:rPr lang="ru-RU" sz="2000" b="1" u="sng" dirty="0" smtClean="0">
                <a:latin typeface="Times New Roman" pitchFamily="18" charset="0"/>
                <a:ea typeface="+mj-ea"/>
                <a:cs typeface="Times New Roman" pitchFamily="18" charset="0"/>
              </a:rPr>
              <a:t>2612,4 </a:t>
            </a:r>
            <a:r>
              <a:rPr lang="ru-RU" sz="2000" b="1" u="sng" dirty="0" err="1">
                <a:latin typeface="Times New Roman" pitchFamily="18" charset="0"/>
                <a:ea typeface="+mj-ea"/>
                <a:cs typeface="Times New Roman" pitchFamily="18" charset="0"/>
              </a:rPr>
              <a:t>тыс</a:t>
            </a:r>
            <a:r>
              <a:rPr lang="ru-RU" sz="2000" b="1" u="sng" dirty="0">
                <a:latin typeface="Times New Roman" pitchFamily="18" charset="0"/>
                <a:ea typeface="+mj-ea"/>
                <a:cs typeface="Times New Roman" pitchFamily="18" charset="0"/>
              </a:rPr>
              <a:t> рублей: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516318574"/>
              </p:ext>
            </p:extLst>
          </p:nvPr>
        </p:nvGraphicFramePr>
        <p:xfrm>
          <a:off x="1576251" y="2324463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9459" y="3457312"/>
            <a:ext cx="7772400" cy="628061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Информацию о бюджете можно получить на официальном сайте муниципального образования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по адресу: </a:t>
            </a:r>
            <a:r>
              <a:rPr lang="en-US" sz="3200" b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3200" b="1" u="sng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://Богатовское-</a:t>
            </a:r>
            <a:r>
              <a:rPr lang="ru-RU" sz="3200" b="1" u="sng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сп.рф</a:t>
            </a:r>
            <a:endParaRPr lang="ru-RU" sz="3200" b="1" u="sng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9675" y="299405"/>
            <a:ext cx="7772400" cy="62806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Понятие бюджета</a:t>
            </a:r>
            <a:endParaRPr lang="ru-RU" dirty="0">
              <a:latin typeface="+mn-lt"/>
            </a:endParaRPr>
          </a:p>
        </p:txBody>
      </p:sp>
      <p:sp>
        <p:nvSpPr>
          <p:cNvPr id="56" name="Подзаголовок 55"/>
          <p:cNvSpPr>
            <a:spLocks noGrp="1"/>
          </p:cNvSpPr>
          <p:nvPr>
            <p:ph type="subTitle" idx="1"/>
          </p:nvPr>
        </p:nvSpPr>
        <p:spPr>
          <a:xfrm>
            <a:off x="581298" y="819651"/>
            <a:ext cx="8157755" cy="9355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/>
              <a:t>Бюджет</a:t>
            </a:r>
            <a:r>
              <a:rPr lang="ru-RU" dirty="0" smtClean="0"/>
              <a:t> – это форма образования и расходования фонда денежных средств, предназначенных для финансового обеспечения задачи и функций государства и местного самоуправления.</a:t>
            </a:r>
          </a:p>
          <a:p>
            <a:pPr algn="just"/>
            <a:endParaRPr lang="ru-RU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48" y="1447712"/>
            <a:ext cx="6928794" cy="51965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44138" y="992781"/>
            <a:ext cx="5127171" cy="53557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i="1" u="sng" dirty="0">
                <a:latin typeface="Times New Roman" pitchFamily="18" charset="0"/>
                <a:cs typeface="Times New Roman" pitchFamily="18" charset="0"/>
              </a:rPr>
              <a:t>Доходная часть бюджета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формируется за счет налогов, которые выплачивают физические и юридические лица, а также поступлений МБТ (межбюджетных трансфертов)</a:t>
            </a: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3366840" y="6062970"/>
            <a:ext cx="5227320" cy="5355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  <a:defRPr/>
            </a:pPr>
            <a:r>
              <a:rPr lang="ru-RU" b="1" i="1" u="sng" dirty="0">
                <a:latin typeface="Times New Roman" pitchFamily="18" charset="0"/>
                <a:ea typeface="+mj-ea"/>
                <a:cs typeface="Times New Roman" pitchFamily="18" charset="0"/>
              </a:rPr>
              <a:t>Расходная часть бюджета</a:t>
            </a:r>
            <a:r>
              <a:rPr lang="ru-RU" b="1" dirty="0">
                <a:latin typeface="Times New Roman" pitchFamily="18" charset="0"/>
                <a:ea typeface="+mj-ea"/>
                <a:cs typeface="Times New Roman" pitchFamily="18" charset="0"/>
              </a:rPr>
              <a:t>  - это выплачиваемые из бюджета денежные средства, за исключением средств, являющиеся в соответствии с Бюджетным Кодексом Российской Федерации источниками финансирования дефицита бюджета. </a:t>
            </a:r>
          </a:p>
        </p:txBody>
      </p:sp>
      <p:pic>
        <p:nvPicPr>
          <p:cNvPr id="2050" name="Picture 2" descr="C:\Users\Елена\Desktop\Бюджет для граждан\img_AkQvIf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5736" y="1770096"/>
            <a:ext cx="3772763" cy="28297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2555" y="599851"/>
            <a:ext cx="7772400" cy="628061"/>
          </a:xfrm>
        </p:spPr>
        <p:txBody>
          <a:bodyPr>
            <a:noAutofit/>
          </a:bodyPr>
          <a:lstStyle/>
          <a:p>
            <a:r>
              <a:rPr lang="ru-RU" sz="4000" b="1" u="sng" dirty="0">
                <a:latin typeface="Times New Roman" pitchFamily="18" charset="0"/>
                <a:cs typeface="Times New Roman" pitchFamily="18" charset="0"/>
              </a:rPr>
              <a:t>Государство стремится к тому, чтобы бюджет был идеальным!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5137" y="1222512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6000" dirty="0">
                <a:solidFill>
                  <a:srgbClr val="FF0000"/>
                </a:solidFill>
                <a:ea typeface="+mj-ea"/>
                <a:cs typeface="+mj-cs"/>
              </a:rPr>
              <a:t>Бюджет = расходы + доходы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820783" y="1792925"/>
            <a:ext cx="7772400" cy="6280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3200" b="1" dirty="0">
                <a:latin typeface="Times New Roman" pitchFamily="18" charset="0"/>
                <a:ea typeface="+mj-ea"/>
                <a:cs typeface="Times New Roman" pitchFamily="18" charset="0"/>
              </a:rPr>
              <a:t>Доходы = Расходы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55617" y="2376399"/>
            <a:ext cx="7772400" cy="405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>
                <a:latin typeface="Times New Roman" pitchFamily="18" charset="0"/>
                <a:ea typeface="+mj-ea"/>
                <a:cs typeface="Times New Roman" pitchFamily="18" charset="0"/>
              </a:rPr>
              <a:t>Когда нарушается это равенство, возникает:</a:t>
            </a:r>
          </a:p>
        </p:txBody>
      </p:sp>
      <p:pic>
        <p:nvPicPr>
          <p:cNvPr id="3074" name="Picture 2" descr="C:\Users\Елена\Desktop\slide_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8174" y="2779123"/>
            <a:ext cx="5995851" cy="3765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9675" y="273279"/>
            <a:ext cx="7772400" cy="628061"/>
          </a:xfrm>
        </p:spPr>
        <p:txBody>
          <a:bodyPr>
            <a:noAutofit/>
          </a:bodyPr>
          <a:lstStyle/>
          <a:p>
            <a:r>
              <a:rPr lang="ru-RU" sz="4000" b="1" u="sng" dirty="0">
                <a:latin typeface="Times New Roman" pitchFamily="18" charset="0"/>
                <a:cs typeface="Times New Roman" pitchFamily="18" charset="0"/>
              </a:rPr>
              <a:t>Стадии бюджетного процесса</a:t>
            </a:r>
          </a:p>
        </p:txBody>
      </p:sp>
      <p:sp>
        <p:nvSpPr>
          <p:cNvPr id="56" name="Подзаголовок 55"/>
          <p:cNvSpPr>
            <a:spLocks noGrp="1"/>
          </p:cNvSpPr>
          <p:nvPr>
            <p:ph type="subTitle" idx="1"/>
          </p:nvPr>
        </p:nvSpPr>
        <p:spPr>
          <a:xfrm>
            <a:off x="444139" y="1146222"/>
            <a:ext cx="8033657" cy="4222615"/>
          </a:xfrm>
        </p:spPr>
        <p:txBody>
          <a:bodyPr>
            <a:normAutofit/>
          </a:bodyPr>
          <a:lstStyle/>
          <a:p>
            <a:pPr marL="457189" indent="-457189" algn="just">
              <a:buAutoNum type="arabicPeriod"/>
            </a:pPr>
            <a:r>
              <a:rPr lang="ru-RU" dirty="0" smtClean="0"/>
              <a:t>Составление проекта бюджета</a:t>
            </a:r>
          </a:p>
          <a:p>
            <a:pPr marL="457189" indent="-457189" algn="just">
              <a:buAutoNum type="arabicPeriod"/>
            </a:pPr>
            <a:r>
              <a:rPr lang="ru-RU" dirty="0" smtClean="0"/>
              <a:t>Рассмотрение проекта бюджета</a:t>
            </a:r>
          </a:p>
          <a:p>
            <a:pPr marL="457189" indent="-457189" algn="just">
              <a:buAutoNum type="arabicPeriod"/>
            </a:pPr>
            <a:r>
              <a:rPr lang="ru-RU" dirty="0" smtClean="0"/>
              <a:t>Утверждение бюджета</a:t>
            </a:r>
          </a:p>
          <a:p>
            <a:pPr marL="457189" indent="-457189" algn="just">
              <a:buAutoNum type="arabicPeriod"/>
            </a:pPr>
            <a:r>
              <a:rPr lang="ru-RU" dirty="0" smtClean="0"/>
              <a:t>Исполнение бюджета</a:t>
            </a:r>
          </a:p>
          <a:p>
            <a:pPr marL="457189" indent="-457189" algn="just">
              <a:buAutoNum type="arabicPeriod"/>
            </a:pPr>
            <a:r>
              <a:rPr lang="ru-RU" dirty="0" smtClean="0"/>
              <a:t>Рассмотрение и утверждение отчета об исполнении бюджета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7" y="1339860"/>
            <a:ext cx="8725019" cy="6478731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2000" endA="300" endPos="35000" dir="5400000" sy="-100000" algn="bl" rotWithShape="0"/>
            <a:softEdge rad="317500"/>
          </a:effectLst>
          <a:scene3d>
            <a:camera prst="perspectiveRelaxed"/>
            <a:lightRig rig="threePt" dir="t"/>
          </a:scene3d>
          <a:sp3d/>
        </p:spPr>
      </p:pic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8863" y="821919"/>
            <a:ext cx="7772400" cy="62806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Бюджет и гражданин</a:t>
            </a:r>
            <a:endParaRPr lang="ru-RU" dirty="0">
              <a:latin typeface="+mn-lt"/>
            </a:endParaRPr>
          </a:p>
        </p:txBody>
      </p:sp>
      <p:sp>
        <p:nvSpPr>
          <p:cNvPr id="56" name="Подзаголовок 55"/>
          <p:cNvSpPr>
            <a:spLocks noGrp="1"/>
          </p:cNvSpPr>
          <p:nvPr>
            <p:ph type="subTitle" idx="1"/>
          </p:nvPr>
        </p:nvSpPr>
        <p:spPr>
          <a:xfrm>
            <a:off x="437606" y="2034497"/>
            <a:ext cx="8157755" cy="2524443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Гражданин как налогоплательщик                    помогает формировать доход бюджета</a:t>
            </a:r>
            <a:endParaRPr lang="ru-RU" dirty="0" smtClean="0"/>
          </a:p>
          <a:p>
            <a:pPr algn="just"/>
            <a:endParaRPr lang="ru-RU" dirty="0" smtClean="0"/>
          </a:p>
          <a:p>
            <a:pPr algn="l"/>
            <a:r>
              <a:rPr lang="ru-RU" b="1" dirty="0" smtClean="0"/>
              <a:t>Гражданин как получатель социальных гарантий                    получает социальные гарантии – расходная часть бюджета (образование, культура, социальные льготы и другие направления социальной гарантии населению</a:t>
            </a: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320505" y="2213332"/>
            <a:ext cx="888273" cy="2351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5562591" y="3179152"/>
            <a:ext cx="888273" cy="2351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4989" y="456159"/>
            <a:ext cx="7772400" cy="628061"/>
          </a:xfrm>
        </p:spPr>
        <p:txBody>
          <a:bodyPr>
            <a:noAutofit/>
          </a:bodyPr>
          <a:lstStyle/>
          <a:p>
            <a:r>
              <a:rPr lang="ru-RU" sz="3600" b="1" i="1" u="sng" dirty="0">
                <a:latin typeface="Times New Roman" pitchFamily="18" charset="0"/>
                <a:cs typeface="Times New Roman" pitchFamily="18" charset="0"/>
              </a:rPr>
              <a:t>Публичные слушания по проекту бюджета</a:t>
            </a:r>
          </a:p>
        </p:txBody>
      </p:sp>
      <p:sp>
        <p:nvSpPr>
          <p:cNvPr id="56" name="Подзаголовок 55"/>
          <p:cNvSpPr>
            <a:spLocks noGrp="1"/>
          </p:cNvSpPr>
          <p:nvPr>
            <p:ph type="subTitle" idx="1"/>
          </p:nvPr>
        </p:nvSpPr>
        <p:spPr>
          <a:xfrm>
            <a:off x="228599" y="1028658"/>
            <a:ext cx="8562704" cy="1022215"/>
          </a:xfrm>
        </p:spPr>
        <p:txBody>
          <a:bodyPr>
            <a:normAutofit/>
          </a:bodyPr>
          <a:lstStyle/>
          <a:p>
            <a:pPr algn="just"/>
            <a:r>
              <a:rPr lang="ru-RU" b="1" i="1" dirty="0" smtClean="0">
                <a:solidFill>
                  <a:srgbClr val="FF0000"/>
                </a:solidFill>
              </a:rPr>
              <a:t>Публичные слушания</a:t>
            </a:r>
            <a:r>
              <a:rPr lang="ru-RU" b="1" i="1" dirty="0" smtClean="0"/>
              <a:t> </a:t>
            </a:r>
            <a:r>
              <a:rPr lang="ru-RU" b="1" dirty="0" smtClean="0"/>
              <a:t>– </a:t>
            </a:r>
            <a:r>
              <a:rPr lang="ru-RU" dirty="0" smtClean="0"/>
              <a:t>это форма участия населения в осуществлении местного самоуправления.</a:t>
            </a:r>
          </a:p>
        </p:txBody>
      </p:sp>
      <p:sp>
        <p:nvSpPr>
          <p:cNvPr id="5" name="Подзаголовок 55"/>
          <p:cNvSpPr txBox="1">
            <a:spLocks/>
          </p:cNvSpPr>
          <p:nvPr/>
        </p:nvSpPr>
        <p:spPr>
          <a:xfrm>
            <a:off x="313512" y="1821135"/>
            <a:ext cx="8830491" cy="115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Публичные слушания </a:t>
            </a:r>
            <a:r>
              <a:rPr lang="ru-RU" sz="2400" b="1" dirty="0"/>
              <a:t>– </a:t>
            </a:r>
            <a:r>
              <a:rPr lang="ru-RU" sz="2400" dirty="0"/>
              <a:t>это средства развития местной демократии, способа привлечения граждан к осуществлению вопросов, находящихся в компетенции муниципальной власти</a:t>
            </a:r>
          </a:p>
        </p:txBody>
      </p:sp>
      <p:sp>
        <p:nvSpPr>
          <p:cNvPr id="7" name="Подзаголовок 55"/>
          <p:cNvSpPr txBox="1">
            <a:spLocks/>
          </p:cNvSpPr>
          <p:nvPr/>
        </p:nvSpPr>
        <p:spPr>
          <a:xfrm>
            <a:off x="339636" y="2899955"/>
            <a:ext cx="8569235" cy="3727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400" b="1" dirty="0">
                <a:solidFill>
                  <a:srgbClr val="FF0000"/>
                </a:solidFill>
              </a:rPr>
              <a:t>Проведение публичных слушаний </a:t>
            </a:r>
            <a:r>
              <a:rPr lang="ru-RU" sz="2400" dirty="0"/>
              <a:t>преследует цели обеспечения гласности при подготовке и принятии доходов, информирования населения о предполагаемых решениях ОМС. Кроме того, публичные слушания позволяют выявить общественное мнение по проектам муниципальных правовых актов, служат цели выработки предложений и рекомендаций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Основные характеристики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Белогорского района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Республики Крым на 2018 год, плановый период 2019 и 2020 гг.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32365411"/>
              </p:ext>
            </p:extLst>
          </p:nvPr>
        </p:nvGraphicFramePr>
        <p:xfrm>
          <a:off x="1619251" y="14351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611" y="730479"/>
            <a:ext cx="7772400" cy="628061"/>
          </a:xfrm>
        </p:spPr>
        <p:txBody>
          <a:bodyPr>
            <a:no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Основные характеристики бюджета муниципального образования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Богатовское </a:t>
            </a:r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сельское поселение Белогорского района Республики Крым на 2018 год, плановый период 2019 и 2020 гг.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2136740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8195440"/>
      </p:ext>
    </p:extLst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852</TotalTime>
  <Words>690</Words>
  <Application>Microsoft Office PowerPoint</Application>
  <PresentationFormat>Экран (4:3)</PresentationFormat>
  <Paragraphs>83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Corbel</vt:lpstr>
      <vt:lpstr>Times New Roman</vt:lpstr>
      <vt:lpstr>Параллакс</vt:lpstr>
      <vt:lpstr>Бюджет для граждан</vt:lpstr>
      <vt:lpstr>Понятие бюджета</vt:lpstr>
      <vt:lpstr>Доходная часть бюджета формируется за счет налогов, которые выплачивают физические и юридические лица, а также поступлений МБТ (межбюджетных трансфертов)</vt:lpstr>
      <vt:lpstr>Государство стремится к тому, чтобы бюджет был идеальным!</vt:lpstr>
      <vt:lpstr>Стадии бюджетного процесса</vt:lpstr>
      <vt:lpstr>Бюджет и гражданин</vt:lpstr>
      <vt:lpstr>Публичные слушания по проекту бюджета</vt:lpstr>
      <vt:lpstr>Основные характеристики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Основные характеристики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Основные характеристики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Доходы бюджета:</vt:lpstr>
      <vt:lpstr>Объем бюджета Богатовское сельское поселение Белогорского  района Республики Крым на 2018 год, плановый период 2019 и 2020 гг.</vt:lpstr>
      <vt:lpstr>Объем бюджета Богатовское сельское поселение Белогорского района Республики Крым на 2018 год, плановый период 2019 и 2020 гг.</vt:lpstr>
      <vt:lpstr>Объем бюджета Богатовское сельское поселение Белогорского района Республики Крым на 2018 год, плановый период 2019 и 2020 гг.</vt:lpstr>
      <vt:lpstr>Межбюджетные трансферты:</vt:lpstr>
      <vt:lpstr>Функциональное строение расходов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Функциональное строение расходов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Функциональное строение расходов бюджета муниципального образования Богатовское сельское поселение Белогорского района Республики Крым на 2018 год, плановый период 2019 и 2020 гг.</vt:lpstr>
      <vt:lpstr>Спасибо за внимание!  Информацию о бюджете можно получить на официальном сайте муниципального образования Богатовское сельское поселение Белогорского района Республики Крым по адресу: http://Богатовское-сп.рф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Ленара</cp:lastModifiedBy>
  <cp:revision>119</cp:revision>
  <dcterms:created xsi:type="dcterms:W3CDTF">2016-11-18T14:12:19Z</dcterms:created>
  <dcterms:modified xsi:type="dcterms:W3CDTF">2019-07-23T15:14:31Z</dcterms:modified>
</cp:coreProperties>
</file>